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95" r:id="rId3"/>
    <p:sldId id="306" r:id="rId4"/>
    <p:sldId id="314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81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7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8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8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0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8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3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08F96-F203-4331-95A0-6785D2819CB2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E0050-8023-405E-868A-433421935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4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Working-with-Remotes" TargetMode="External"/><Relationship Id="rId2" Type="http://schemas.openxmlformats.org/officeDocument/2006/relationships/hyperlink" Target="https://git-scm.com/docs/git-remot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582" y="330783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Monaco" panose="020B0509030404040204" pitchFamily="49" charset="0"/>
              </a:rPr>
              <a:t>Remotes and Transitioning Code from OPS to DEV to OPS</a:t>
            </a:r>
            <a:endParaRPr lang="en-US" dirty="0">
              <a:latin typeface="Monaco" panose="020B05090304040402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570" y="5576007"/>
            <a:ext cx="2838095" cy="9238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" y="13819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323542"/>
            <a:ext cx="7747014" cy="55344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find your issue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7" name="TextBox 6"/>
          <p:cNvSpPr txBox="1"/>
          <p:nvPr/>
        </p:nvSpPr>
        <p:spPr>
          <a:xfrm>
            <a:off x="33250" y="1438102"/>
            <a:ext cx="42976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Reverse Updated</a:t>
            </a:r>
            <a:r>
              <a:rPr lang="en-US" sz="1400" dirty="0" smtClean="0"/>
              <a:t>– your newly created issue will appear in the listing.</a:t>
            </a:r>
          </a:p>
          <a:p>
            <a:endParaRPr lang="en-US" sz="1400" dirty="0" smtClean="0"/>
          </a:p>
          <a:p>
            <a:r>
              <a:rPr lang="en-US" sz="1400" b="1" dirty="0" smtClean="0"/>
              <a:t>Select Hyperlink </a:t>
            </a:r>
            <a:r>
              <a:rPr lang="en-US" sz="1400" dirty="0" smtClean="0"/>
              <a:t>– to view your issue and manipulate it further.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00525" y="1619250"/>
            <a:ext cx="6905625" cy="16764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457450" y="2419350"/>
            <a:ext cx="3305175" cy="1219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1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338564"/>
            <a:ext cx="7713764" cy="551943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view / edit your issue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7" name="TextBox 6"/>
          <p:cNvSpPr txBox="1"/>
          <p:nvPr/>
        </p:nvSpPr>
        <p:spPr>
          <a:xfrm>
            <a:off x="33250" y="1438102"/>
            <a:ext cx="4297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Top Buttons</a:t>
            </a:r>
            <a:r>
              <a:rPr lang="en-US" sz="1400" dirty="0" smtClean="0"/>
              <a:t>– Support macro level functions, detailed edits, and workflow.</a:t>
            </a:r>
          </a:p>
          <a:p>
            <a:endParaRPr lang="en-US" sz="1400" dirty="0"/>
          </a:p>
          <a:p>
            <a:r>
              <a:rPr lang="en-US" sz="1400" b="1" dirty="0" smtClean="0"/>
              <a:t>Meta-data</a:t>
            </a:r>
            <a:r>
              <a:rPr lang="en-US" sz="1400" dirty="0" smtClean="0"/>
              <a:t>– it embedded within page and each field is discretely editable on the fly.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b="1" dirty="0" smtClean="0"/>
              <a:t>Supplemental details</a:t>
            </a:r>
            <a:r>
              <a:rPr lang="en-US" sz="1400" dirty="0" smtClean="0"/>
              <a:t>– are available along the far right hand side..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38600" y="1690688"/>
            <a:ext cx="533400" cy="12049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14575" y="2514600"/>
            <a:ext cx="3448050" cy="11239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00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257513"/>
            <a:ext cx="7713764" cy="56004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workflow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7" name="TextBox 6"/>
          <p:cNvSpPr txBox="1"/>
          <p:nvPr/>
        </p:nvSpPr>
        <p:spPr>
          <a:xfrm>
            <a:off x="33250" y="1438102"/>
            <a:ext cx="42976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Top Buttons</a:t>
            </a:r>
            <a:r>
              <a:rPr lang="en-US" sz="1400" dirty="0" smtClean="0"/>
              <a:t>– Use top buttons to help migrate your task through each phase of the Jira workflow (configurable).</a:t>
            </a:r>
          </a:p>
          <a:p>
            <a:endParaRPr lang="en-US" sz="1400" dirty="0"/>
          </a:p>
          <a:p>
            <a:r>
              <a:rPr lang="en-US" sz="1400" b="1" dirty="0" smtClean="0"/>
              <a:t>Visual Progress</a:t>
            </a:r>
            <a:r>
              <a:rPr lang="en-US" sz="1400" dirty="0" smtClean="0"/>
              <a:t>– shown on demand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71950" y="1971675"/>
            <a:ext cx="695325" cy="7919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93" y="3862452"/>
            <a:ext cx="2401364" cy="2419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>
            <a:off x="1113893" y="2367670"/>
            <a:ext cx="993601" cy="21281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OPS Repository – Have one…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3" y="681643"/>
            <a:ext cx="342247" cy="541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0" y="1863090"/>
            <a:ext cx="1043940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OPS Repository – Have one…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3" y="681643"/>
            <a:ext cx="342247" cy="541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5"/>
          <a:stretch/>
        </p:blipFill>
        <p:spPr>
          <a:xfrm>
            <a:off x="5238750" y="1284969"/>
            <a:ext cx="6953250" cy="5573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50" y="1438102"/>
            <a:ext cx="4297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Bitbucket</a:t>
            </a:r>
            <a:r>
              <a:rPr lang="en-US" sz="1400" dirty="0" smtClean="0"/>
              <a:t>– Web wrapper for a Git repository with a lot of nice and convenient features baked in.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90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8" y="329218"/>
            <a:ext cx="342247" cy="541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" y="1105592"/>
            <a:ext cx="10269575" cy="47288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28527" y="215442"/>
            <a:ext cx="382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OPS Repository </a:t>
            </a:r>
          </a:p>
        </p:txBody>
      </p:sp>
    </p:spTree>
    <p:extLst>
      <p:ext uri="{BB962C8B-B14F-4D97-AF65-F5344CB8AC3E}">
        <p14:creationId xmlns:p14="http://schemas.microsoft.com/office/powerpoint/2010/main" val="394369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3" r="50295" b="2871"/>
          <a:stretch/>
        </p:blipFill>
        <p:spPr>
          <a:xfrm>
            <a:off x="1113885" y="329218"/>
            <a:ext cx="9495723" cy="6528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78" y="329218"/>
            <a:ext cx="342247" cy="54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46515" cy="5418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OPS to DEV, that way you always start from what’s on the execution environment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91" b="40150"/>
          <a:stretch/>
        </p:blipFill>
        <p:spPr>
          <a:xfrm>
            <a:off x="3807229" y="3029451"/>
            <a:ext cx="8384771" cy="3828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4125" y="4608376"/>
            <a:ext cx="2934741" cy="58477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Add a remote.</a:t>
            </a:r>
          </a:p>
          <a:p>
            <a:r>
              <a:rPr lang="en-US" sz="1600" dirty="0" smtClean="0"/>
              <a:t>Copy down a copy of the remote.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476" y="1579418"/>
            <a:ext cx="48380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#add a remote</a:t>
            </a:r>
          </a:p>
          <a:p>
            <a:r>
              <a:rPr lang="en-US" sz="1600" b="1" dirty="0" smtClean="0"/>
              <a:t>git remote add upstream &lt;URI&gt;</a:t>
            </a:r>
          </a:p>
          <a:p>
            <a:r>
              <a:rPr lang="en-US" sz="1600" dirty="0" smtClean="0"/>
              <a:t>#copy down remote locally</a:t>
            </a:r>
          </a:p>
          <a:p>
            <a:r>
              <a:rPr lang="en-US" sz="1600" b="1" dirty="0"/>
              <a:t>git </a:t>
            </a:r>
            <a:r>
              <a:rPr lang="en-US" sz="1600" b="1" dirty="0" smtClean="0"/>
              <a:t>fetch upstream</a:t>
            </a:r>
          </a:p>
          <a:p>
            <a:endParaRPr lang="en-US" sz="1600" b="1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487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46515" cy="541891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Create a branch, make your change, and commit referencing Jira Id with specific syntax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2" t="7450" r="7490" b="42244"/>
          <a:stretch/>
        </p:blipFill>
        <p:spPr>
          <a:xfrm>
            <a:off x="3616035" y="2791240"/>
            <a:ext cx="8554459" cy="40667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44989" y="5523807"/>
            <a:ext cx="4019550" cy="36933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Commit syntax is specific but easy.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2476" y="1579418"/>
            <a:ext cx="483800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#change content</a:t>
            </a:r>
          </a:p>
          <a:p>
            <a:r>
              <a:rPr lang="en-US" sz="1600" b="1" dirty="0" smtClean="0"/>
              <a:t>vim Logger.pm</a:t>
            </a:r>
          </a:p>
          <a:p>
            <a:r>
              <a:rPr lang="en-US" sz="1600" dirty="0" smtClean="0"/>
              <a:t>#test…</a:t>
            </a:r>
          </a:p>
          <a:p>
            <a:r>
              <a:rPr lang="en-US" sz="1600" dirty="0" smtClean="0"/>
              <a:t>#add the change to the git repo</a:t>
            </a:r>
          </a:p>
          <a:p>
            <a:r>
              <a:rPr lang="en-US" sz="1600" b="1" dirty="0"/>
              <a:t>git </a:t>
            </a:r>
            <a:r>
              <a:rPr lang="en-US" sz="1600" b="1" dirty="0" smtClean="0"/>
              <a:t>add Logger.pm</a:t>
            </a:r>
          </a:p>
          <a:p>
            <a:r>
              <a:rPr lang="en-US" sz="1600" dirty="0" smtClean="0"/>
              <a:t># commit the change with comments</a:t>
            </a:r>
            <a:endParaRPr lang="en-US" sz="1600" dirty="0"/>
          </a:p>
          <a:p>
            <a:r>
              <a:rPr lang="en-US" sz="1600" b="1" dirty="0" smtClean="0"/>
              <a:t>git commit –m “MDLOPS-??? Msg”</a:t>
            </a:r>
          </a:p>
          <a:p>
            <a:r>
              <a:rPr lang="en-US" sz="1600" dirty="0" smtClean="0"/>
              <a:t>#push an actual repository</a:t>
            </a:r>
          </a:p>
          <a:p>
            <a:r>
              <a:rPr lang="en-US" sz="1600" dirty="0" smtClean="0"/>
              <a:t>#origin points to Bitbucket</a:t>
            </a:r>
            <a:endParaRPr lang="en-US" sz="1600" dirty="0"/>
          </a:p>
          <a:p>
            <a:r>
              <a:rPr lang="en-US" sz="1600" b="1" dirty="0" smtClean="0"/>
              <a:t>git push origin</a:t>
            </a:r>
          </a:p>
          <a:p>
            <a:endParaRPr lang="en-US" sz="1600" b="1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8215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46515" cy="541891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Once pushed your branch shows in the Bitbucket repository.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3" r="50500" b="28438"/>
          <a:stretch/>
        </p:blipFill>
        <p:spPr>
          <a:xfrm>
            <a:off x="1959564" y="2196714"/>
            <a:ext cx="9249456" cy="44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latin typeface="Monaco" panose="020B0509030404040204" pitchFamily="49" charset="0"/>
              </a:rPr>
              <a:t>Git Remote References</a:t>
            </a:r>
            <a:endParaRPr lang="en-US" sz="3400" dirty="0">
              <a:latin typeface="Monaco" panose="020B050903040404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380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Monaco" panose="020B0509030404040204" pitchFamily="49" charset="0"/>
                <a:hlinkClick r:id="rId2"/>
              </a:rPr>
              <a:t>https://</a:t>
            </a:r>
            <a:r>
              <a:rPr lang="en-US" sz="1800" dirty="0" smtClean="0">
                <a:latin typeface="Monaco" panose="020B0509030404040204" pitchFamily="49" charset="0"/>
                <a:hlinkClick r:id="rId2"/>
              </a:rPr>
              <a:t>git-scm.com/docs/git-remote</a:t>
            </a:r>
            <a:endParaRPr lang="en-US" sz="1800" dirty="0" smtClean="0">
              <a:latin typeface="Monaco" panose="020B0509030404040204" pitchFamily="49" charset="0"/>
            </a:endParaRPr>
          </a:p>
          <a:p>
            <a:r>
              <a:rPr lang="en-US" sz="1800" dirty="0">
                <a:latin typeface="Monaco" panose="020B0509030404040204" pitchFamily="49" charset="0"/>
                <a:hlinkClick r:id="rId3"/>
              </a:rPr>
              <a:t>https://</a:t>
            </a:r>
            <a:r>
              <a:rPr lang="en-US" sz="1800" dirty="0" smtClean="0">
                <a:latin typeface="Monaco" panose="020B0509030404040204" pitchFamily="49" charset="0"/>
                <a:hlinkClick r:id="rId3"/>
              </a:rPr>
              <a:t>git-scm.com/book/en/v2/Git-Basics-Working-with-Remotes</a:t>
            </a:r>
            <a:endParaRPr lang="en-US" sz="1800" dirty="0" smtClean="0">
              <a:latin typeface="Monaco" panose="020B0509030404040204" pitchFamily="49" charset="0"/>
            </a:endParaRPr>
          </a:p>
          <a:p>
            <a:r>
              <a:rPr lang="en-US" sz="1800" dirty="0">
                <a:latin typeface="Monaco" panose="020B0509030404040204" pitchFamily="49" charset="0"/>
              </a:rPr>
              <a:t>https://www.atlassian.com/git/tutorials/syncing</a:t>
            </a:r>
          </a:p>
        </p:txBody>
      </p:sp>
    </p:spTree>
    <p:extLst>
      <p:ext uri="{BB962C8B-B14F-4D97-AF65-F5344CB8AC3E}">
        <p14:creationId xmlns:p14="http://schemas.microsoft.com/office/powerpoint/2010/main" val="82928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46515" cy="541891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Using Fisheye you can “see” branches break-out and then merge back in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r="51182" b="7641"/>
          <a:stretch/>
        </p:blipFill>
        <p:spPr>
          <a:xfrm>
            <a:off x="2421773" y="1690687"/>
            <a:ext cx="7745269" cy="50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58769" cy="541891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Merge your branch into the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3" t="4233" r="5296" b="7642"/>
          <a:stretch/>
        </p:blipFill>
        <p:spPr>
          <a:xfrm>
            <a:off x="4724397" y="1329815"/>
            <a:ext cx="6971609" cy="54693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4860" y="3829443"/>
            <a:ext cx="2499706" cy="83099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Change to master.</a:t>
            </a:r>
          </a:p>
          <a:p>
            <a:r>
              <a:rPr lang="en-US" sz="1600" dirty="0" smtClean="0"/>
              <a:t>Merge branch into master.</a:t>
            </a:r>
          </a:p>
          <a:p>
            <a:r>
              <a:rPr lang="en-US" sz="1600" dirty="0" smtClean="0"/>
              <a:t>Push.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12476" y="1579418"/>
            <a:ext cx="48380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#Change back to the master</a:t>
            </a:r>
          </a:p>
          <a:p>
            <a:r>
              <a:rPr lang="en-US" sz="1600" b="1" dirty="0" smtClean="0"/>
              <a:t>git checkout master</a:t>
            </a:r>
          </a:p>
          <a:p>
            <a:r>
              <a:rPr lang="en-US" sz="1600" dirty="0" smtClean="0"/>
              <a:t>#Merge your branch (myBranch) with the master</a:t>
            </a:r>
          </a:p>
          <a:p>
            <a:r>
              <a:rPr lang="en-US" sz="1600" b="1" dirty="0"/>
              <a:t>git </a:t>
            </a:r>
            <a:r>
              <a:rPr lang="en-US" sz="1600" b="1" dirty="0" smtClean="0"/>
              <a:t>merge myBranch</a:t>
            </a:r>
          </a:p>
          <a:p>
            <a:r>
              <a:rPr lang="en-US" sz="1600" dirty="0" smtClean="0"/>
              <a:t>#Commit your changes</a:t>
            </a:r>
          </a:p>
          <a:p>
            <a:r>
              <a:rPr lang="en-US" sz="1600" b="1" dirty="0"/>
              <a:t>git </a:t>
            </a:r>
            <a:r>
              <a:rPr lang="en-US" sz="1600" b="1" dirty="0" smtClean="0"/>
              <a:t>commit –m “MDLOPS-??? Msg”</a:t>
            </a:r>
          </a:p>
          <a:p>
            <a:r>
              <a:rPr lang="en-US" sz="1600" dirty="0" smtClean="0"/>
              <a:t>#Don’t forget to push</a:t>
            </a:r>
          </a:p>
          <a:p>
            <a:r>
              <a:rPr lang="en-US" sz="1600" b="1" dirty="0"/>
              <a:t>git </a:t>
            </a:r>
            <a:r>
              <a:rPr lang="en-US" sz="1600" b="1" dirty="0" smtClean="0"/>
              <a:t>push origin</a:t>
            </a:r>
            <a:endParaRPr lang="en-US" sz="1600" b="1" dirty="0"/>
          </a:p>
          <a:p>
            <a:endParaRPr lang="en-US" sz="1600" dirty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/>
          </a:p>
          <a:p>
            <a:endParaRPr lang="en-US" sz="1600" dirty="0"/>
          </a:p>
          <a:p>
            <a:endParaRPr lang="en-US" sz="1600" b="1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0802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5" y="630668"/>
            <a:ext cx="358769" cy="541891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Merge your branch into the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3" t="4233" r="5296" b="7642"/>
          <a:stretch/>
        </p:blipFill>
        <p:spPr>
          <a:xfrm>
            <a:off x="8512232" y="3973400"/>
            <a:ext cx="2934392" cy="2302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74283" y="5026521"/>
            <a:ext cx="1221971" cy="27699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" dirty="0" smtClean="0"/>
              <a:t>Change to master.</a:t>
            </a:r>
          </a:p>
          <a:p>
            <a:r>
              <a:rPr lang="en-US" sz="400" dirty="0" smtClean="0"/>
              <a:t>Merge branch into master.</a:t>
            </a:r>
          </a:p>
          <a:p>
            <a:r>
              <a:rPr lang="en-US" sz="400" dirty="0" smtClean="0"/>
              <a:t>Push.</a:t>
            </a:r>
            <a:endParaRPr lang="en-US" sz="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9" r="51864" b="6789"/>
          <a:stretch/>
        </p:blipFill>
        <p:spPr>
          <a:xfrm>
            <a:off x="108065" y="1421476"/>
            <a:ext cx="6868980" cy="38820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494713" y="3973400"/>
            <a:ext cx="3017519" cy="1053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5533" y="3973400"/>
            <a:ext cx="4019550" cy="64633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003">
            <a:schemeClr val="lt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referenced Jira issue on the Git commit is referenced in ticket.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1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" y="623139"/>
            <a:ext cx="314890" cy="54032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Remote hook from OPS to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476" y="1579418"/>
            <a:ext cx="4838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#connect OPS to DEV</a:t>
            </a:r>
          </a:p>
          <a:p>
            <a:r>
              <a:rPr lang="en-US" sz="1600" b="1" dirty="0" smtClean="0"/>
              <a:t>%git remote add upstream &lt;dev_repo&gt;</a:t>
            </a:r>
          </a:p>
          <a:p>
            <a:r>
              <a:rPr lang="en-US" sz="1600" dirty="0" smtClean="0"/>
              <a:t>#show remote connections</a:t>
            </a:r>
            <a:endParaRPr lang="en-US" sz="1600" dirty="0"/>
          </a:p>
          <a:p>
            <a:r>
              <a:rPr lang="en-US" sz="1600" b="1" dirty="0" smtClean="0"/>
              <a:t>% git remote –v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1" y="4547063"/>
            <a:ext cx="11896398" cy="2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5" y="3973484"/>
            <a:ext cx="11904475" cy="279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" y="623139"/>
            <a:ext cx="314890" cy="54032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Remote hook from OPS to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476" y="1579418"/>
            <a:ext cx="4838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#make a branch to receive the DEV changes</a:t>
            </a:r>
          </a:p>
          <a:p>
            <a:r>
              <a:rPr lang="en-US" sz="1600" b="1" dirty="0"/>
              <a:t>% git branch Deployment_v3</a:t>
            </a:r>
          </a:p>
          <a:p>
            <a:r>
              <a:rPr lang="en-US" sz="1600" dirty="0"/>
              <a:t>#Copy down the changes locally without merging yet</a:t>
            </a:r>
          </a:p>
          <a:p>
            <a:r>
              <a:rPr lang="en-US" sz="1600" b="1" dirty="0"/>
              <a:t>% git fetch upstream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180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" y="4617460"/>
            <a:ext cx="11782789" cy="2114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" y="623139"/>
            <a:ext cx="314890" cy="54032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Remote hook from OPS to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476" y="1579418"/>
            <a:ext cx="4838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#Test functionality.</a:t>
            </a:r>
          </a:p>
          <a:p>
            <a:r>
              <a:rPr lang="en-US" sz="1600" dirty="0"/>
              <a:t>#Pull and merge from &lt;dev_repo&gt; master</a:t>
            </a:r>
          </a:p>
          <a:p>
            <a:r>
              <a:rPr lang="en-US" sz="1600" b="1" dirty="0"/>
              <a:t>% git pull upstream master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942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76" y="3674620"/>
            <a:ext cx="11814378" cy="30919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4" y="623139"/>
            <a:ext cx="314890" cy="540323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Remote hook from OPS to DEV/master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476" y="1579418"/>
            <a:ext cx="4838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#Test functionality.</a:t>
            </a:r>
          </a:p>
          <a:p>
            <a:r>
              <a:rPr lang="en-US" sz="1600" b="1" dirty="0"/>
              <a:t>% git checkout master</a:t>
            </a:r>
          </a:p>
          <a:p>
            <a:r>
              <a:rPr lang="en-US" sz="1600" dirty="0"/>
              <a:t>#Change to OPS master</a:t>
            </a:r>
            <a:endParaRPr lang="en-US" sz="1600" b="1" dirty="0"/>
          </a:p>
          <a:p>
            <a:r>
              <a:rPr lang="en-US" sz="1600" b="1" dirty="0"/>
              <a:t>% git merge Deployment_v3</a:t>
            </a:r>
          </a:p>
          <a:p>
            <a:r>
              <a:rPr lang="en-US" sz="1600" dirty="0"/>
              <a:t>#Merge as new OPS capability</a:t>
            </a:r>
          </a:p>
          <a:p>
            <a:r>
              <a:rPr lang="en-US" sz="1600" dirty="0"/>
              <a:t>#Tag</a:t>
            </a:r>
          </a:p>
        </p:txBody>
      </p:sp>
    </p:spTree>
    <p:extLst>
      <p:ext uri="{BB962C8B-B14F-4D97-AF65-F5344CB8AC3E}">
        <p14:creationId xmlns:p14="http://schemas.microsoft.com/office/powerpoint/2010/main" val="167221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Jira issue describing the problem and populate content appropriate to meet the sponsor’s requirements.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/ initiate the “OPS” repository.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Remotes -&gt; Copy the content of “OPS” into “DEV” assuming you want to have the latest OPS snapshot.  Make a branch, update code, and commit changes referencing the Jira issue.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Merge your DEV/myBranch</a:t>
            </a:r>
            <a:r>
              <a:rPr lang="en-US" dirty="0"/>
              <a:t> </a:t>
            </a:r>
            <a:r>
              <a:rPr lang="en-US" dirty="0" smtClean="0"/>
              <a:t>changes into DEV/master.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Remotes -&gt; Reintegrate into OPS by connecting the OPS repo to the DEV/master using a remote hook.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branch in OPS, merge /remotes/DEV/master into the OPS branch.  If everything passes merge your OPS/branch into OPS/master.</a:t>
            </a:r>
          </a:p>
        </p:txBody>
      </p:sp>
    </p:spTree>
    <p:extLst>
      <p:ext uri="{BB962C8B-B14F-4D97-AF65-F5344CB8AC3E}">
        <p14:creationId xmlns:p14="http://schemas.microsoft.com/office/powerpoint/2010/main" val="313545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software change accountability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80" y="1352550"/>
            <a:ext cx="4154622" cy="2971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05" y="2200275"/>
            <a:ext cx="4119100" cy="2971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06" y="2776537"/>
            <a:ext cx="4159862" cy="2971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0" y="3352799"/>
            <a:ext cx="415328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Jira Issue ~ populate meta-data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6" name="TextBox 5"/>
          <p:cNvSpPr txBox="1"/>
          <p:nvPr/>
        </p:nvSpPr>
        <p:spPr>
          <a:xfrm>
            <a:off x="0" y="1429789"/>
            <a:ext cx="46127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Project</a:t>
            </a:r>
            <a:r>
              <a:rPr lang="en-US" sz="1400" dirty="0" smtClean="0"/>
              <a:t> -&gt; Model Operators (MDLOPS)</a:t>
            </a:r>
          </a:p>
          <a:p>
            <a:endParaRPr lang="en-US" sz="1400" dirty="0" smtClean="0"/>
          </a:p>
          <a:p>
            <a:r>
              <a:rPr lang="en-US" sz="1400" b="1" dirty="0" smtClean="0"/>
              <a:t>Issue Type</a:t>
            </a:r>
            <a:r>
              <a:rPr lang="en-US" sz="1400" dirty="0" smtClean="0"/>
              <a:t> -&gt; Select what works for your task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Epic ~ large scale efforts that involve multiple sub-tasks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Bug ~ verifiable requirements failure with the software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Improvement ~ An improvement to an existing requirement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User Story ~ Generic story type for any work performed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New Feature ~ New requirements added to an established application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Task ~ Action Items and shorter duration tasks that you don’t want to lose track of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65" y="1429789"/>
            <a:ext cx="7579236" cy="54282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917767" y="1603804"/>
            <a:ext cx="3632662" cy="93989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59627" y="2867891"/>
            <a:ext cx="2074424" cy="235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94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populate meta-data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8" name="TextBox 7"/>
          <p:cNvSpPr txBox="1"/>
          <p:nvPr/>
        </p:nvSpPr>
        <p:spPr>
          <a:xfrm>
            <a:off x="33250" y="1438102"/>
            <a:ext cx="42976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Summary</a:t>
            </a:r>
            <a:r>
              <a:rPr lang="en-US" sz="1400" dirty="0" smtClean="0"/>
              <a:t> – be terse but descriptive enough to find the work.</a:t>
            </a:r>
          </a:p>
          <a:p>
            <a:endParaRPr lang="en-US" sz="1400" dirty="0" smtClean="0"/>
          </a:p>
          <a:p>
            <a:r>
              <a:rPr lang="en-US" sz="1400" b="1" dirty="0" smtClean="0"/>
              <a:t>Components</a:t>
            </a:r>
            <a:r>
              <a:rPr lang="en-US" sz="1400" dirty="0" smtClean="0"/>
              <a:t> – used to break major efforts out into discrete pieces, thus far: Model Operations Architecture (MOA), CSIPS, COAMPS, NCODA.</a:t>
            </a:r>
          </a:p>
          <a:p>
            <a:endParaRPr lang="en-US" sz="1400" dirty="0" smtClean="0"/>
          </a:p>
          <a:p>
            <a:r>
              <a:rPr lang="en-US" sz="1400" b="1" dirty="0" smtClean="0"/>
              <a:t>Description</a:t>
            </a:r>
            <a:r>
              <a:rPr lang="en-US" sz="1400" dirty="0" smtClean="0"/>
              <a:t> – highly flexible editor that supports advanced formatting.  Should contain the description of the issue and acceptance criteria by which completion is measured.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265022"/>
            <a:ext cx="7747014" cy="559297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123113" y="1579418"/>
            <a:ext cx="2236123" cy="150460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197927" y="3388637"/>
            <a:ext cx="2078182" cy="7079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97927" y="2563382"/>
            <a:ext cx="2078182" cy="11266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7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308002"/>
            <a:ext cx="7713764" cy="554999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populate meta-data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6" name="TextBox 5"/>
          <p:cNvSpPr txBox="1"/>
          <p:nvPr/>
        </p:nvSpPr>
        <p:spPr>
          <a:xfrm>
            <a:off x="33250" y="1438102"/>
            <a:ext cx="429768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Priority</a:t>
            </a:r>
            <a:r>
              <a:rPr lang="en-US" sz="1400" dirty="0" smtClean="0"/>
              <a:t> – should be discussed with sponsor.</a:t>
            </a:r>
          </a:p>
          <a:p>
            <a:endParaRPr lang="en-US" sz="1400" dirty="0" smtClean="0"/>
          </a:p>
          <a:p>
            <a:r>
              <a:rPr lang="en-US" sz="1400" b="1" dirty="0" smtClean="0"/>
              <a:t>Labels</a:t>
            </a:r>
            <a:r>
              <a:rPr lang="en-US" sz="1400" dirty="0" smtClean="0"/>
              <a:t> – think of this as tagging your issue to help facilitate searching for content.  Currently used to track issues across contracts using domain values of: AutoMetrics, COAMPS, CSIPS, NCODA, DELFT-FM as well as other tags related to issue description.</a:t>
            </a:r>
          </a:p>
          <a:p>
            <a:endParaRPr lang="en-US" sz="1400" dirty="0" smtClean="0"/>
          </a:p>
          <a:p>
            <a:r>
              <a:rPr lang="en-US" sz="1400" b="1" dirty="0" smtClean="0"/>
              <a:t>Attachments</a:t>
            </a:r>
            <a:r>
              <a:rPr lang="en-US" sz="1400" dirty="0" smtClean="0"/>
              <a:t> – don’t make the mistake of assuming this is a place to CM documents.  IT IS NOT.  Used Attachments to store transient content or data related to the specific task whose purpose wans as the task nears completion.</a:t>
            </a:r>
          </a:p>
          <a:p>
            <a:endParaRPr lang="en-US" sz="1400" dirty="0" smtClean="0"/>
          </a:p>
          <a:p>
            <a:r>
              <a:rPr lang="en-US" sz="1400" b="1" dirty="0" smtClean="0"/>
              <a:t>Issue</a:t>
            </a:r>
            <a:r>
              <a:rPr lang="en-US" sz="1400" dirty="0" smtClean="0"/>
              <a:t> </a:t>
            </a:r>
            <a:r>
              <a:rPr lang="en-US" sz="1400" dirty="0"/>
              <a:t>– </a:t>
            </a:r>
            <a:r>
              <a:rPr lang="en-US" sz="1400" dirty="0" smtClean="0"/>
              <a:t>allows you to create links between issues such as parent / child, or blocks, etc..</a:t>
            </a:r>
          </a:p>
          <a:p>
            <a:endParaRPr lang="en-US" sz="1400" dirty="0"/>
          </a:p>
          <a:p>
            <a:r>
              <a:rPr lang="en-US" sz="1400" b="1" dirty="0" smtClean="0"/>
              <a:t>Assignee</a:t>
            </a:r>
            <a:r>
              <a:rPr lang="en-US" sz="1400" dirty="0" smtClean="0"/>
              <a:t> </a:t>
            </a:r>
            <a:r>
              <a:rPr lang="en-US" sz="1400" dirty="0"/>
              <a:t>– </a:t>
            </a:r>
            <a:r>
              <a:rPr lang="en-US" sz="1400" dirty="0" smtClean="0"/>
              <a:t>the registered DI2E user that will work the issue.</a:t>
            </a:r>
          </a:p>
          <a:p>
            <a:endParaRPr lang="en-US" sz="1400" dirty="0"/>
          </a:p>
          <a:p>
            <a:r>
              <a:rPr lang="en-US" sz="1400" b="1" dirty="0" smtClean="0"/>
              <a:t>Epic Link</a:t>
            </a:r>
            <a:r>
              <a:rPr lang="en-US" sz="1400" dirty="0" smtClean="0"/>
              <a:t> </a:t>
            </a:r>
            <a:r>
              <a:rPr lang="en-US" sz="1400" dirty="0"/>
              <a:t>– </a:t>
            </a:r>
            <a:r>
              <a:rPr lang="en-US" sz="1400" dirty="0" smtClean="0"/>
              <a:t>allows you to link issues under a broader issue thus creating a simplistic hierarchy of related issues.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49782" y="1612669"/>
            <a:ext cx="3059083" cy="20116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64924" y="2452255"/>
            <a:ext cx="2443941" cy="14879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58888" y="3732238"/>
            <a:ext cx="2025534" cy="5527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30931" y="4619711"/>
            <a:ext cx="2177934" cy="1999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39985" y="5227736"/>
            <a:ext cx="2327564" cy="1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848793" y="5627716"/>
            <a:ext cx="2518756" cy="3740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6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268774"/>
            <a:ext cx="7747014" cy="55892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submit your issue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7" name="TextBox 6"/>
          <p:cNvSpPr txBox="1"/>
          <p:nvPr/>
        </p:nvSpPr>
        <p:spPr>
          <a:xfrm>
            <a:off x="33250" y="1438102"/>
            <a:ext cx="42976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Newly created issues</a:t>
            </a:r>
            <a:r>
              <a:rPr lang="en-US" sz="1400" dirty="0" smtClean="0"/>
              <a:t> – appear as pop-ups, for a short duration, after creating them.  Select to see more details about the issue or use Jira Query Language (JQL) to find an issue.</a:t>
            </a:r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56611" y="1587731"/>
            <a:ext cx="5278582" cy="5070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39738" y="1587731"/>
            <a:ext cx="3050771" cy="114715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0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6" y="1297296"/>
            <a:ext cx="7747014" cy="556070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Jira Issue ~ find the issue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6" y="681643"/>
            <a:ext cx="321719" cy="560169"/>
          </a:xfrm>
        </p:spPr>
      </p:pic>
      <p:sp>
        <p:nvSpPr>
          <p:cNvPr id="7" name="TextBox 6"/>
          <p:cNvSpPr txBox="1"/>
          <p:nvPr/>
        </p:nvSpPr>
        <p:spPr>
          <a:xfrm>
            <a:off x="33250" y="1438102"/>
            <a:ext cx="4297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JQL</a:t>
            </a:r>
            <a:r>
              <a:rPr lang="en-US" sz="1400" dirty="0" smtClean="0"/>
              <a:t> – Jira Query Language is Structured Query Language (SQL) like and has an interactive / free-form searching tool.</a:t>
            </a:r>
          </a:p>
          <a:p>
            <a:endParaRPr lang="en-US" sz="1400" dirty="0" smtClean="0"/>
          </a:p>
          <a:p>
            <a:r>
              <a:rPr lang="en-US" sz="1400" b="1" dirty="0" smtClean="0"/>
              <a:t>Filters</a:t>
            </a:r>
            <a:r>
              <a:rPr lang="en-US" sz="1400" dirty="0" smtClean="0"/>
              <a:t> – JQL created by yourself or published by others used to help find discrete issues.</a:t>
            </a:r>
          </a:p>
          <a:p>
            <a:endParaRPr lang="en-US" sz="1400" dirty="0" smtClean="0"/>
          </a:p>
          <a:p>
            <a:r>
              <a:rPr lang="en-US" sz="1400" b="1" dirty="0" smtClean="0"/>
              <a:t>Attachments</a:t>
            </a:r>
            <a:r>
              <a:rPr lang="en-US" sz="1400" dirty="0" smtClean="0"/>
              <a:t> – Customizable data-table allows for column re-org, sorting, column selection, and export options ranging from MS-Excel to CSV.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64924" y="1772777"/>
            <a:ext cx="1602451" cy="86061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64924" y="2633389"/>
            <a:ext cx="380062" cy="40804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44563" y="3400611"/>
            <a:ext cx="1960937" cy="5014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73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1052</Words>
  <Application>Microsoft Office PowerPoint</Application>
  <PresentationFormat>Widescreen</PresentationFormat>
  <Paragraphs>179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Monaco</vt:lpstr>
      <vt:lpstr>Office Theme</vt:lpstr>
      <vt:lpstr>Remotes and Transitioning Code from OPS to DEV to OPS</vt:lpstr>
      <vt:lpstr>Git Remote References</vt:lpstr>
      <vt:lpstr>Steps</vt:lpstr>
      <vt:lpstr>Jira Issue ~ software change accountability</vt:lpstr>
      <vt:lpstr>Jira Issue ~ populate meta-data</vt:lpstr>
      <vt:lpstr>Jira Issue ~ populate meta-data</vt:lpstr>
      <vt:lpstr>Jira Issue ~ populate meta-data</vt:lpstr>
      <vt:lpstr>Jira Issue ~ submit your issue</vt:lpstr>
      <vt:lpstr>Jira Issue ~ find the issue</vt:lpstr>
      <vt:lpstr>Jira Issue ~ find your issue</vt:lpstr>
      <vt:lpstr>Jira Issue ~ view / edit your issue</vt:lpstr>
      <vt:lpstr>Jira Issue ~ workflow</vt:lpstr>
      <vt:lpstr>OPS Repository – Have one…</vt:lpstr>
      <vt:lpstr>OPS Repository – Have one…</vt:lpstr>
      <vt:lpstr>PowerPoint Presentation</vt:lpstr>
      <vt:lpstr>PowerPoint Presentation</vt:lpstr>
      <vt:lpstr>Copy OPS to DEV, that way you always start from what’s on the execution environment</vt:lpstr>
      <vt:lpstr>Create a branch, make your change, and commit referencing Jira Id with specific syntax</vt:lpstr>
      <vt:lpstr>Once pushed your branch shows in the Bitbucket repository.</vt:lpstr>
      <vt:lpstr>Using Fisheye you can “see” branches break-out and then merge back in</vt:lpstr>
      <vt:lpstr>Merge your branch into the DEV/master</vt:lpstr>
      <vt:lpstr>Merge your branch into the DEV/master</vt:lpstr>
      <vt:lpstr>Remote hook from OPS to DEV/master</vt:lpstr>
      <vt:lpstr>Remote hook from OPS to DEV/master</vt:lpstr>
      <vt:lpstr>Remote hook from OPS to DEV/master</vt:lpstr>
      <vt:lpstr>Remote hook from OPS to DEV/master</vt:lpstr>
    </vt:vector>
  </TitlesOfParts>
  <Company>General Dynamics Information Technology,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wood</dc:creator>
  <cp:lastModifiedBy>Wood, Chris G</cp:lastModifiedBy>
  <cp:revision>44</cp:revision>
  <dcterms:created xsi:type="dcterms:W3CDTF">2018-01-19T19:30:40Z</dcterms:created>
  <dcterms:modified xsi:type="dcterms:W3CDTF">2018-08-15T20:24:24Z</dcterms:modified>
</cp:coreProperties>
</file>